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notesMasterIdLst>
    <p:notesMasterId r:id="rId56"/>
  </p:notesMasterIdLst>
  <p:sldIdLst>
    <p:sldId id="256" r:id="rId2"/>
    <p:sldId id="310" r:id="rId3"/>
    <p:sldId id="340" r:id="rId4"/>
    <p:sldId id="343" r:id="rId5"/>
    <p:sldId id="339" r:id="rId6"/>
    <p:sldId id="342" r:id="rId7"/>
    <p:sldId id="344" r:id="rId8"/>
    <p:sldId id="353" r:id="rId9"/>
    <p:sldId id="325" r:id="rId10"/>
    <p:sldId id="326" r:id="rId11"/>
    <p:sldId id="333" r:id="rId12"/>
    <p:sldId id="334" r:id="rId13"/>
    <p:sldId id="319" r:id="rId14"/>
    <p:sldId id="320" r:id="rId15"/>
    <p:sldId id="321" r:id="rId16"/>
    <p:sldId id="322" r:id="rId17"/>
    <p:sldId id="323" r:id="rId18"/>
    <p:sldId id="324" r:id="rId19"/>
    <p:sldId id="286" r:id="rId20"/>
    <p:sldId id="347" r:id="rId21"/>
    <p:sldId id="348" r:id="rId22"/>
    <p:sldId id="349" r:id="rId23"/>
    <p:sldId id="351" r:id="rId24"/>
    <p:sldId id="352" r:id="rId25"/>
    <p:sldId id="335" r:id="rId26"/>
    <p:sldId id="336" r:id="rId27"/>
    <p:sldId id="297" r:id="rId28"/>
    <p:sldId id="298" r:id="rId29"/>
    <p:sldId id="299" r:id="rId30"/>
    <p:sldId id="300" r:id="rId31"/>
    <p:sldId id="301" r:id="rId32"/>
    <p:sldId id="302" r:id="rId33"/>
    <p:sldId id="311" r:id="rId34"/>
    <p:sldId id="309" r:id="rId35"/>
    <p:sldId id="312" r:id="rId36"/>
    <p:sldId id="313" r:id="rId37"/>
    <p:sldId id="359" r:id="rId38"/>
    <p:sldId id="360" r:id="rId39"/>
    <p:sldId id="327" r:id="rId40"/>
    <p:sldId id="328" r:id="rId41"/>
    <p:sldId id="329" r:id="rId42"/>
    <p:sldId id="330" r:id="rId43"/>
    <p:sldId id="331" r:id="rId44"/>
    <p:sldId id="332" r:id="rId45"/>
    <p:sldId id="354" r:id="rId46"/>
    <p:sldId id="355" r:id="rId47"/>
    <p:sldId id="356" r:id="rId48"/>
    <p:sldId id="357" r:id="rId49"/>
    <p:sldId id="358" r:id="rId50"/>
    <p:sldId id="361" r:id="rId51"/>
    <p:sldId id="337" r:id="rId52"/>
    <p:sldId id="338" r:id="rId53"/>
    <p:sldId id="345" r:id="rId54"/>
    <p:sldId id="261" r:id="rId55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5D0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130" autoAdjust="0"/>
    <p:restoredTop sz="94598" autoAdjust="0"/>
  </p:normalViewPr>
  <p:slideViewPr>
    <p:cSldViewPr>
      <p:cViewPr varScale="1">
        <p:scale>
          <a:sx n="115" d="100"/>
          <a:sy n="115" d="100"/>
        </p:scale>
        <p:origin x="-56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rPr lang="ru-RU"/>
              <a:pPr/>
              <a:t>05.03.2020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07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498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982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982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ru-RU" smtClean="0"/>
              <a:pPr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45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047E157E-8DCB-4F70-A0AF-5EB586A91DD4}" type="datetime1">
              <a:rPr kumimoji="0" lang="ru-RU" smtClean="0">
                <a:solidFill>
                  <a:srgbClr val="FFFFFF"/>
                </a:solidFill>
              </a:rPr>
              <a:pPr algn="ctr"/>
              <a:t>05.03.2020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kumimoji="0" lang="ru-RU" smtClean="0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05.03.2020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E4606EA6-EFEA-4C30-9264-4F9291A5780D}" type="datetime1">
              <a:rPr lang="ru-RU" smtClean="0"/>
              <a:pPr/>
              <a:t>05.03.2020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/>
              <a:pPr/>
              <a:t>05.03.2020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05.03.2020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ru-RU" smtClean="0"/>
              <a:pPr/>
              <a:t>05.03.2020</a:t>
            </a:fld>
            <a:endParaRPr kumimoji="0"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2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ru-RU" smtClean="0"/>
              <a:pPr/>
              <a:t>05.03.2020</a:t>
            </a:fld>
            <a:endParaRPr kumimoji="0"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ru-RU" smtClean="0"/>
              <a:pPr/>
              <a:t>05.03.2020</a:t>
            </a:fld>
            <a:endParaRPr kumimoji="0"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ru-RU" smtClean="0"/>
              <a:pPr/>
              <a:t>05.03.2020</a:t>
            </a:fld>
            <a:endParaRPr kumimoji="0"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ru-RU" smtClean="0"/>
              <a:pPr/>
              <a:t>05.03.2020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ru-RU" smtClean="0"/>
              <a:pPr/>
              <a:t>05.03.2020</a:t>
            </a:fld>
            <a:endParaRPr kumimoji="0"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kumimoji="0" lang="ru-RU" smtClean="0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ru-RU" smtClean="0"/>
              <a:pPr/>
              <a:t>05.03.2020</a:t>
            </a:fld>
            <a:endParaRPr kumimoji="0"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8F82E0A0-C266-4798-8C8F-B9F91E9DA37E}" type="slidenum">
              <a:rPr kumimoji="0" lang="ru-RU" sz="28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ru-RU" smtClean="0"/>
              <a:pPr/>
              <a:t>05.03.2020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kumimoji="0" lang="ru-RU" sz="1400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142976" y="285734"/>
            <a:ext cx="7745784" cy="3816320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57238"/>
            <a:ext cx="90011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СМК со стороны руководства помощи </a:t>
            </a:r>
            <a:endParaRPr sz="27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итогам з</a:t>
            </a:r>
            <a:r>
              <a:rPr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 2019г. </a:t>
            </a:r>
            <a:endParaRPr lang="ru-RU" sz="3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214296"/>
            <a:ext cx="1214446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выполнения целей в области качества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1193975"/>
              </p:ext>
            </p:extLst>
          </p:nvPr>
        </p:nvGraphicFramePr>
        <p:xfrm>
          <a:off x="395536" y="1275606"/>
          <a:ext cx="8153400" cy="3311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8400"/>
                <a:gridCol w="1605000"/>
              </a:tblGrid>
              <a:tr h="304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дистанционного консультативного кардиологического центра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проведения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стентирований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больным с ОКС, с подъемом сегмента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провести всего  2200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стентирований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год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новой методики лечения: проведение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тромбоэкстракции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 ОНМК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новой методики лечения: проведение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эндопрпотезирование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клапанов сердца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дистанционного консультативного реанимационного  центра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дистанционного консультативного хирургического  центра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Внедрение принципов «Бережливого производства в поликлинике ГБУЗ «ОКБ»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внедрение электронного листа назначений МИС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10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выполнения целей в области качества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1193975"/>
              </p:ext>
            </p:extLst>
          </p:nvPr>
        </p:nvGraphicFramePr>
        <p:xfrm>
          <a:off x="395536" y="1275606"/>
          <a:ext cx="8153400" cy="2944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8400"/>
                <a:gridCol w="1605000"/>
              </a:tblGrid>
              <a:tr h="304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школы «Наставничества» для молодых и вновь принятых на работу сотрудников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0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</a:t>
                      </a: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оборудования для бактериологической лаборатории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Реконструкция отделения анестезиологии-реанимации №2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kumimoji="0"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и переоснащение отделения гемодиализа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Ввод в эксплуатацию пищеблока больницы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7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Ремонт отделения гравитации крови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Открытие третьей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рентгеноперационной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41071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Установка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нового компьютерного томографа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выполнено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8181" marR="581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105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СМК 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2019 году проведено 12 заседаний  Совета по качеству (ежемесячно), что соответствует принятому положению.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Решения Совета по качеству выполнены на 90%.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мероприятий перенесена на 2020 год (закупка холодильников с режимом от 8 до 15 градусов)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Часть решений остается невыполненной: предоставление помещений для ремонта и технического обслуживания медицинской техники. До конца не отработана система списания медикаментов из аптечек экстренной и неотложной помощи.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Следует отметить, что решения Совета по качеству исполнялись не всегда оперативно.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056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качества оказания медицинской помощи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2019 году в условиях круглосуточного стационара пролечено – 24 665 пациентов.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ГБУЗ «ОКБ» принята трехуровневая система контроля качества. Так же ККМП проводится СМО: МЭЭ и ЭКМП</a:t>
            </a:r>
          </a:p>
          <a:p>
            <a:pPr marL="0" indent="0" algn="just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Первый уровень ККМП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отчетам заведующих отделениями проверено – 24172 медицинские карты стационарного больного (98%)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выявлены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дефекты в 1513 медицинских картах стационарного больного –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(5,3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%) в том числе: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-дефекты диагностики -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167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от всех выявленных дефектов)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-дефекты лечебных мероприятий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195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13% от всех выявленных дефектов)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дефекты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оформления мед. документации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1151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76% от всех выявленных дефектов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058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качества оказания медицинской помощи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200150"/>
            <a:ext cx="8208912" cy="3747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Второй уровень ККМП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2019 году отделом качества проведено 253 целевых экспертизы контроля качества оказания медицинской помощи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348 плановых экспертиз </a:t>
            </a:r>
          </a:p>
          <a:p>
            <a:pPr marL="0" lvl="0" indent="0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Третий уровень ККМП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контролю качества оказания медицинской помощи проведено – 11 плановых заседаний ВК </a:t>
            </a:r>
          </a:p>
          <a:p>
            <a:pPr marL="0" lv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12 заседаний ВК по разбору жалоб пациентов, всего 23 заседания по оценке качества оказания медицинской помощи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1470"/>
            <a:ext cx="1277549" cy="1018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567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финансовых санкций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Объем финансовых санкций за 2019 год 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составил –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3 195 346,7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рублей (0,16% от заработанных средств) всего 27 отделений допустили нарушения, повлекшие финансовые санкции со стороны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СМО. В 2018 году объем финансовых санкций составил 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1 967 987,39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(рост на 38%). Одновременно в 2 раза возросло количество проводимых СМО  экспертиз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ОНМК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- 38, взыскано санкций на сумму – 326 192 рубля. Причины финансовых санкций – не выполнение стандарта (приказ МЗ РФ № 1740н, приказ МЗ РФ № 203 н)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КХО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№ 2 – 29, взыскано санкций на сумму – 493  791 рубля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Причины финансовых санкций – не выполнение требований приказа № 203 н (не выполнены УЗДГ, не выполнена липидный спектр и др.) </a:t>
            </a: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056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финансовых санкций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u="sng" dirty="0" err="1">
                <a:latin typeface="Times New Roman" pitchFamily="18" charset="0"/>
                <a:cs typeface="Times New Roman" pitchFamily="18" charset="0"/>
              </a:rPr>
              <a:t>Кардио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 ПРИТ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- 28, взыскано санкций на сумму – 815 556 рублей. Причины финансовых санкций – ошибки назначения ингибиторов протонной помпы,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поздняя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подача протоколов разногласий (более 15 дней)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Отделение гнойной хирургии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24, взыскано санкций на сумму – 124 707 рубля. Причины финансовых санкций – не выполнение требований приказа № 203 н, отсутствуют результаты гистологии, 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взяты бактериологические посевы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873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финансовых санкций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Гематология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24, взыскано санкций на сумму – 201 253 рублей. Причины финансовых санкций – нет подписи фармаколога при назначении 5 средств и более</a:t>
            </a:r>
          </a:p>
          <a:p>
            <a:pPr marL="0" lvl="0" indent="0"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- Отделение нейрохирургии № 1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8, взыскано санкций на сумму – 128 796 рубля. Причины финансовых санкций – нет гистологии, нет согласия на вмешательство, нет подписи консультантов </a:t>
            </a:r>
          </a:p>
          <a:p>
            <a:pPr marL="0" lvl="0" indent="0"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- Отделение хирургии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– 13, взыскано санкций на сумму – 57 816 рубля. Причины финансовых санкций – нет гистологии, не указаны причины задержки операции </a:t>
            </a: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73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финансовых санкций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Кардиологии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- 11, взыскано санкций на сумму – 151 943 рублей. Причины финансовых санкций – одновременное назначение аналогов, нет подписи фармаколога при назначении 5 средств и более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Отделение нефрологии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– 10, взыскано санкций на сумму – 77 778 рубля. Причины финансовых санкций – нет подписи клинического фармаколога, нет интерпретации результатов исследования 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Ожоговое отделение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9, взыскано санкций на сумму – 65 023 рубля. Причины финансовых санкций – подписи клинического фармаколога, не назначены антикоагулянты для профилактики ВТЭО </a:t>
            </a: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07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нежелательных событий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Начало регистрации нежелательных событий – май 2019 г.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зарегистрировано – 34 нежелательных события: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том числе падений – 15 (44,1%)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ятрогенные осложнения – 7 (20,6%)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пролежни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5 (14,7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осложнения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рентгенхирургических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методах лечения – 2 случая (5,9%)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смерть на операционном столе – 1 случай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диничные случаи: реакция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рентгенконтрасное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вещество, неудачная катетеризация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эпидурального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пространства, сложные дыхательные пути, смерть на сеансе гемодиализа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409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9552" y="118110"/>
            <a:ext cx="8223448" cy="81056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Выполнение плановых показателей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5847756"/>
              </p:ext>
            </p:extLst>
          </p:nvPr>
        </p:nvGraphicFramePr>
        <p:xfrm>
          <a:off x="395536" y="978203"/>
          <a:ext cx="8496944" cy="4115649"/>
        </p:xfrm>
        <a:graphic>
          <a:graphicData uri="http://schemas.openxmlformats.org/drawingml/2006/table">
            <a:tbl>
              <a:tblPr/>
              <a:tblGrid>
                <a:gridCol w="3875798"/>
                <a:gridCol w="1192554"/>
                <a:gridCol w="1192554"/>
                <a:gridCol w="1118019"/>
                <a:gridCol w="1118019"/>
              </a:tblGrid>
              <a:tr h="8211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Единицы</a:t>
                      </a:r>
                      <a:r>
                        <a:rPr lang="en-US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измерения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Плановое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Фактическо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en-US" sz="1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начение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показателя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Причины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en-US" sz="1400" b="1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евыполнения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011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стратегических целей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кол/</a:t>
                      </a:r>
                    </a:p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от плана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/ 100%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7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Выполнение целей в области качества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от плана</a:t>
                      </a:r>
                    </a:p>
                    <a:p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/ 100%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внутренних аудитов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138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(103%)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Изучение удовлетворенности потребителей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кол. Анкетированных пациентов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2729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(143%)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516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удовлетворенности пациентов оказанной медицинской помощью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от опрошенных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6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Нежелательные события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кол.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87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нежелательных событий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Подано извещений по ятрогенным осложнениям – 6, один случай выявлен при экспертизе качества оказания медицинской помощи, всего - 7.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ятрогенных осложнений опубликовано отделением гинекологии: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удалено две маточные трубы: при диагнозе внематочная беременность при первой операции ошибочно удалена другая маточная труба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перфорация сигмовидной кишки при операции по поводу новообразования яичника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3910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нежелательных событий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коагуляционная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перфорация тонкого кишечника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ранение мочевого пузыря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ожог ягодичной области пассивным электродом.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 ятрогенное осложнение опубликовано отделением гнойной хирургии: пациенту выполнена двухсторонняя плевральная пункция по поводу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гидроторокса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результате манипуляции возник двухсторонний пневмоторакс.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639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нежелательных событий  (продолжение)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 ятрогенное осложнение выявлено активно: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диссекция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сосуда после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рентгенхирургического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вмешательства.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случаи разобраны на врачебных комиссиях.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Решения врачебных комиссий не выполнено по одному случаю ятрогенных осложнений: отделением гнойной хирургии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716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нежелательных событий (продолжение)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результатам разборов неблагоприятных событий проведены следующие корректировки и корректирующие действия: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создана служба для транспортировки пациентов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разработаны и внедрены в практику следующие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СОП №70 «Алгоритм транспортировки и сопровождения  пациентов внутри ГБУЗ «ОКБ»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СОП №71 «Профилактика падений»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СОП № 69 «Профилактика пролежней» 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проводятся практические занятия с медицинским персоналом по правилам работы с медицинским оборудованием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гинекологическая стойка отдана в ремонт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427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нежелательных событий (продолжение)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Количество зарегистрированных нежелательных событий составило 0,14% от количества пролеченных пациентов в 2019 году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Не во всех случаях возникновения ятрогенных осложнений подаются извещения в службу качества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584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Управление рисками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2019 году проведено 4 заседания «Комитета по рискам», что соответствует положению.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Самооценке процессов остаются высокими следующие риски: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Ятрогенные осложнения – 112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ИСМП – 128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падения пациентов – 128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не состоялся аукцион при минимальных складских запасах (или их отсутствии)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-100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</a:t>
            </a: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азмещение аукционов на закупку без учёта их текущей потребности и складских  остатков - 100</a:t>
            </a:r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FontTx/>
              <a:buChar char="-"/>
            </a:pP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buFontTx/>
              <a:buChar char="-"/>
            </a:pPr>
            <a:endParaRPr lang="ru-RU" sz="2000" dirty="0" smtClean="0">
              <a:ea typeface="Times New Roman"/>
              <a:cs typeface="Times New Roman"/>
            </a:endParaRPr>
          </a:p>
          <a:p>
            <a:pPr marL="0" indent="0" algn="just">
              <a:buFontTx/>
              <a:buChar char="-"/>
            </a:pPr>
            <a:endParaRPr lang="ru-RU" sz="2000" dirty="0" smtClean="0">
              <a:ea typeface="Times New Roman"/>
              <a:cs typeface="Times New Roman"/>
            </a:endParaRPr>
          </a:p>
          <a:p>
            <a:pPr marL="0" indent="0"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056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Управление рисками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  ошибочные действия при обработке отобранной пробы (лаборатория) – 120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- выход из строя  медицинского оборудования – 100</a:t>
            </a:r>
          </a:p>
          <a:p>
            <a:pPr marL="0" indent="0" algn="just">
              <a:buFontTx/>
              <a:buChar char="-"/>
            </a:pPr>
            <a:endParaRPr lang="ru-RU" sz="2000" dirty="0">
              <a:latin typeface="Times New Roman"/>
              <a:ea typeface="Times New Roman"/>
              <a:cs typeface="Times New Roman"/>
            </a:endParaRPr>
          </a:p>
          <a:p>
            <a:pPr marL="0" indent="0" algn="just">
              <a:buFontTx/>
              <a:buChar char="-"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Мероприятия по снижению данных рисков будут представлены в предложениях по улучшению</a:t>
            </a:r>
            <a:endParaRPr lang="ru-RU" sz="2000" dirty="0" smtClean="0">
              <a:ea typeface="Times New Roman"/>
              <a:cs typeface="Times New Roman"/>
            </a:endParaRPr>
          </a:p>
          <a:p>
            <a:pPr marL="0" indent="0" algn="just">
              <a:buFontTx/>
              <a:buChar char="-"/>
            </a:pPr>
            <a:endParaRPr lang="ru-RU" sz="2000" dirty="0" smtClean="0">
              <a:ea typeface="Times New Roman"/>
              <a:cs typeface="Times New Roman"/>
            </a:endParaRPr>
          </a:p>
          <a:p>
            <a:pPr marL="0" indent="0"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056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жалоб и обращений пациентов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году зарегистрировано всего – 235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жалоб и обращений  граждан ( в 2018 году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107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на 45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– отражает общероссийскую тенденцию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обращений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- 126 ( в 2018 году – 77,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на 39%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жалоб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- 109 ( в 2018 году – 30,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на 72%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643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жалоб и обращений пациентов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том числе: 	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адрес Администрации президента Российской Федерации-  3 обращения ( в 2018 году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адрес Администрации   Тверской области-  2 обращение ( в 2018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году-0 )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адрес Министерства здравоохранения Российской Федерации -  7 обращений ( в 2018 году-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адрес Министерства здравоохранения Тверской области -  31 обращение ( в 2018 году-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адрес Прокуратуры -   2 обращения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730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жалоб и обращений пациентов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том числе: 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следственного комитета -   49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запросов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адрес главного врача больницы -  114 обращений ( в 2018 году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104)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Росздравнадзор – 15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Поступивших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Горячей линии Минздрава Тверской области- 12 обращений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459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Оценка Политики в области качества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Стратегические цели в области качества: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1. Предоставление медицинских услуг, соответствующих международным стандартам качества и отвечающих возрастающим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требованиям,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ожиданиям пациентов и общества; 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2. Освоение и внедрение передовых технологий, способствующих повышению эффективности работы учреждения.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05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жалоб 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 жалоб - 109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организацию оказания медицинской помощи -   106 обращений  ( в 2018 г.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76) 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97% от всех жалоб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качество лечения – 1  обращение ( в 2018 году- 1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этику и деонтологию- 2 обращения ( дважды на 1 врача)( в 2018 году- 2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обращения)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611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жалоб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109 жалоб</a:t>
            </a:r>
          </a:p>
          <a:p>
            <a:pPr marL="271463" lvl="0" indent="-2714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Признано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обоснованными 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жалоб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 в 2018 году-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11) –                    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6,4% от всех жалоб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Вынесено дисциплинарных взысканий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 в 2018 году-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 - Проведена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беседа по этике и деонтологии с врачом по жалобе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Возмещение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денежного ущерба в досудебном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порядке -0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разбору жалоб проведено 12 заседаний Врачебной комиссии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697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обращений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126 обращений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Вопросы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доступности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медицинской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29 (23%)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Запрос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медицинской документации - 60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(47,6%)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Просьба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оказать медицинскую помощь -30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(23,8%)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Письма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благодарностью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6 (4,7%)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Правила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внутреннего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распорядка-1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3802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удовлетворенности пациентов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2019 году проведено анкетирование 2729 пациентов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Жителей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1833(67,2%),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села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882(32,8%)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Сложности при госпитализации: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-долго оформляли в приемном отделении. Поступление в стационар заняло около 4х часов  (гастроэнтерология, неврология, гематология, ревматология, КХО, КХО-2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очень мало места в приемном покое 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большие очереди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поликлинике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большие очереди к гематологу в 229 кабинет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887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удовлетворенности пациентов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764204834"/>
              </p:ext>
            </p:extLst>
          </p:nvPr>
        </p:nvGraphicFramePr>
        <p:xfrm>
          <a:off x="395536" y="1466088"/>
          <a:ext cx="8280919" cy="2909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8244"/>
                <a:gridCol w="1066409"/>
                <a:gridCol w="120296"/>
                <a:gridCol w="1267985"/>
                <a:gridCol w="12679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социологического исследования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Нет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Затрудняюсь ответить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1.Удовлетворены результатами оказания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медицинской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помощи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2627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(96,3%)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(0,3%)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(3%)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2.Удовлетворены отношением врача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2673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(98%)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(0,3%)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(1,6%)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3.Удовлетворены отношением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медицинских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сестер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2696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(98,8%)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(0,3%)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(0,7%)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4.Как часто проводятся обходы лечащим врачом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Ежедневн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Реже раза в 3 дня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2706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(99,2%)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(0,5%)_</a:t>
                      </a:r>
                      <a:endParaRPr lang="ru-RU" sz="11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(0,1%)</a:t>
                      </a: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653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удовлетворенности пациентов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076239014"/>
              </p:ext>
            </p:extLst>
          </p:nvPr>
        </p:nvGraphicFramePr>
        <p:xfrm>
          <a:off x="395536" y="1466088"/>
          <a:ext cx="8280919" cy="3548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8244"/>
                <a:gridCol w="1066409"/>
                <a:gridCol w="120296"/>
                <a:gridCol w="1267985"/>
                <a:gridCol w="12679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социологического исследования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Затрудняюсь ответить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5.Удовлетворены  ли санитарно-гигиеническими условиями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2575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(94,4%)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(2,4%)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(2,8%)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6.Удовлетворены качеством питания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2577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(94,4%)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(1,6%)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(3,8%)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7.Удовлетворены обеспечением медикаментами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2562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(93,9%)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(1,6%)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109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(4%)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8.Сталкивались со сложностями в госпитализации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189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(6,9%)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2537</a:t>
                      </a:r>
                    </a:p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(93%)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9.Качество оказания мед. помощи в стационаре оценивается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Хорошее</a:t>
                      </a:r>
                    </a:p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2621</a:t>
                      </a:r>
                    </a:p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(96%)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Плохое</a:t>
                      </a:r>
                    </a:p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(0,1%)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Затрудняюсь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(3,3%)</a:t>
                      </a:r>
                      <a:endParaRPr kumimoji="0" lang="ru-RU" sz="16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986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Предложения пациентов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хотелось бы, в случае поступления в стационар планово (по записи) этап поликлиники был исключен или максимально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оптимизирован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очень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долго ждать операцию, большие очереди. Надо увеличить количество операционных столов, чтоб не ждать по 3-4 дня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КХО-1, КХО -2)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хотелось 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увеличить время для прогулок, обеспечить свободный вход и выход 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гастро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эндокринология, нефрология, гинекология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поставить телевизор, доступ к точке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радио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(нефрология, ХО, ревматология, эндокринология, патологии беременных, урология).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сделать жалюзи на все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окно, когда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солнце и включено отопление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очень 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жарко (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гнойная ХО, НХО, урология).</a:t>
            </a:r>
          </a:p>
          <a:p>
            <a:pPr algn="just"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658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Независимая оценка качества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538" y="1275606"/>
            <a:ext cx="7400925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276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Независимая оценка качества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30885"/>
            <a:ext cx="8568953" cy="3736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975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внедрения «Бережливых технологий»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2019 году проведено 42 заседания комиссии по внедрению «Бережливых технологий»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проводилась в следующих направлениях: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организация работы приемного отделения при поступлении больных с ОКС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организация работы приемного отделения при плановом поступлении пациентов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выполнение 8 базовых критериев по внедрению принципов «Новой модели» работы в поликлинике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9859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Оценка Политики в области качества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стратегическим целям: результаты лечения, включая высокотехнологичные методы лечения соответствуют (по некоторым позициям лучше) Российских показателей.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 2019 году освоены новые передовые методы лечения: проведение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тромбоэкстракции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остром нарушении мозгового кровообращения, операции по реконструкции клапанов сердца.</a:t>
            </a:r>
          </a:p>
          <a:p>
            <a:pPr algn="just">
              <a:buFont typeface="Arial" pitchFamily="34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8095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внедрения «Бережливых технологий»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Реализованы следующие мероприятия: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приемном отделении внедрена электронная очередь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открыто 6 регистратур для оформления плановых пациентов (вместо ранее работавших двух)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изменена форма сбора вещей пациентов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разработан алгоритм действий медицинского персонала в случае поступления пациента с ОКС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проведено оснащение противошокового зала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535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внедрения «Бережливых технологий»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Реализованы следующие мероприятия (продолжение):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работе 4 проекта по организации работы поликлиники: организация пространства; управление потоками; прием точно вовремя; управление запасами. Так же в работе изменение  навигации, организация зон комфортного ожидания пациентов, внедрение 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технологий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проект управление запасами тиражирован на стационар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работе 2 проекта по приемному отделению больницы: сокращение времени ожидания пациентов при плановой госпитализации; стандартизация консультативно-диагностического этапа в приемном отделении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4723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внедрения «Бережливых технологий»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Не выполнены решения комиссии: не приобретены ростомеры и весы во все регистратуры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Недостаточно помещений в приемном отделении: архитектурно-планировочные решения существующего приемного отделения не соответствуют изменившимся функциям: работа по экстренным показаниям. Данный вопрос требует перспективного решения</a:t>
            </a:r>
          </a:p>
          <a:p>
            <a:pPr marL="457200" indent="-4572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428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0036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внутреннего аудита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Проведено в 2019 году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138 аудитов – 103% от плана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(было запланировано 133)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ходе проверок составлено 115 протоколов по несоответствиям, большая часть которых  устранена в ходе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аудитов - 72 протокола (62,6% от составленных протоколов)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Несоответствия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требующие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длительных корректирующих действий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- 29 протоколов: ремонтные работы, закупка холодильного оборудования с режимом от 8 до 15 градусов, ликвидация кадрового дефицита, реконструкция инженерно-технических коммуникаций, закупка медицинского оборудования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375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9552" y="118110"/>
            <a:ext cx="8223448" cy="81056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внутреннего аудита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3591549"/>
              </p:ext>
            </p:extLst>
          </p:nvPr>
        </p:nvGraphicFramePr>
        <p:xfrm>
          <a:off x="638774" y="1099937"/>
          <a:ext cx="7964154" cy="3660748"/>
        </p:xfrm>
        <a:graphic>
          <a:graphicData uri="http://schemas.openxmlformats.org/drawingml/2006/table">
            <a:tbl>
              <a:tblPr/>
              <a:tblGrid>
                <a:gridCol w="4131581"/>
                <a:gridCol w="3832573"/>
              </a:tblGrid>
              <a:tr h="4736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Несоответствия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Коррекция/корректирующие действия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все сотрудники отделений ознакомлены с «политикой в области СМК»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Проведено</a:t>
                      </a:r>
                      <a:r>
                        <a:rPr kumimoji="0" lang="ru-RU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ознакомление сотрудников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представлены планы работы подразделений на  2019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Устранено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планах работы в графе «выполнение» нет отметок о выполнении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Проверяется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утверждены формы журналов используемых подразделением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Устранено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 журнала проведения врачебных конференций, журнала несоответствий, журнала нежелательных событий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Устранено</a:t>
                      </a:r>
                      <a:endParaRPr kumimoji="0" lang="ru-RU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276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Выводы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2019 году коллективом ГБУЗ «ОКБ» проделана огромная работа, направленная на улучшения,  повышение качества и безопасности медицинской деятельности: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Внедрен Приказ по хирургической безопасности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Утвержден каталог «Нежелательных событий»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Начат учет, регистрация и анализ неблагоприятных событий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Проведена оценка безопасности оказания медицинской помощи по «Методическим рекомендациям Росздравнадзора»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Продолжена работа по разработке стандартных операционных процедур в 2019 году разработано и утверждено 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СОПов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17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Выводы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Создана служба по транспортировке и сопровождению пациентов</a:t>
            </a:r>
          </a:p>
          <a:p>
            <a:pPr marL="0" lv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Проводились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работы по обучению персонала больницы грамотному поведению в конфликтной ситуации, умению предотвращать или избегать конфликты, умению эффективно общаться с пациентом.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тренингах приняли участие - 129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врачей, 36 человек среднего медицинского персонала, 27 работников  регистратуры и 30 человек санитарной службы транспортировки и сопровождения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пациентов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609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Выводы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8. Внедрена система идентификации пациентов при помощи браслетов с радиочастотной меткой. 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Одновременно внедрена цветовая маркировка рисков при помощи браслетов: маркируются риск падений и риск аллергических реакций. 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 помощи браслетов осуществляется контроль безопасности пропускного режима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9. Разработан порядок проведения дезинфекционных и стерилизационных мероприятий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10. Разработан и утвержден приказом Алгоритм перевода пациентов в отделение анестезиологии и реанимации, палату 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интенсивной 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терапии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757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Выводы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11.Разработан и внедрен формулярный перечень лекарственных средств для оформления заявки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12.Проведено обучение персонала больницы навыкам сердечно-легочной реанимации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13.Закуплены автоматические наружные дефибрилляторы АНД, обозначены места их нахождения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14. Разработан и утвержден Алгоритм оказания медицинской помощи при анафилактическом шоке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15. Разработана и утверждена структура «Базы знаний ГБУЗ ОКБ»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253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Выводы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16. Согласно плана проведены внутренние аудиты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17.  Организована работа «Школы наставничества»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18. Внедряются принципы  «Бережливого производства»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19. В рамках Центра компетенций: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- проводится практическая подготовка организаторов здравоохранения Тверской области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начал работу Региональный центр по организации первичной медико-санитарной помощи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20. Внедрена методика «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Безведерной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уборки»</a:t>
            </a:r>
          </a:p>
          <a:p>
            <a:pPr marL="0" lv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21. Проведено оснащение отделения МХГ оборудованием для витреоретинальной хирургии. Внедрение методов витреоретинальной хирургии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245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Оценка Политики в области качества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Для достижения поставленных целей мы придерживаемся               принципов: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1.Обеспечиваем качество, доступность, безопасность и максимальную эффективность оказываемой медицинской помощи.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2. Изучаем достижения современной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науки,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медицинской практики и внедряем новые технологии, позволяющие добиваться гарантированных результатов диагностики и лечения.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3. Анализируем  и постоянно совершенствуем свою работу в соответствии с требованиями международных стандартов серии ISO 9001 и принципами менеджмента качества.</a:t>
            </a:r>
          </a:p>
          <a:p>
            <a:pPr algn="just"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6178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Выводы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22. Внесены корректировки, утверждено второе издание следующих документированных процедур: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ДП «Внутренние аудиты»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ДП «Управление несоответствиями»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ДП «Корректирующие действия»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23.Советом по сестринскому делу  разработаны экспертные карты оценки деятельности среднего и младшего медицинского персонала. В 2019 году проведено 934 аудита: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профессиональный – 84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 сестринской практике – 350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медикаментозному обеспечению – 253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инфекционной безопасности – 93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работы младшего персонала - 57 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экспертный - 97</a:t>
            </a:r>
          </a:p>
          <a:p>
            <a:pPr marL="0" lvl="0" indent="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245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Предложения по улучшениям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1. Внести изменения в карты процессов: актуализировать критерии результативности процесса, риски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2. Лицензировать образовательную деятельность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3. Ввести новый процесс «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бразовательная деятельность» (после получения лицензии)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4. Разработать алгоритмы госпитализации пациентов 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- по экстренным показаниям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- в плановом порядке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- при массовом поступлении больных</a:t>
            </a:r>
          </a:p>
          <a:p>
            <a:pPr marL="0" indent="0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- требующих проведение консультативно-диагностических мероприятий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692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Предложения по улучшениям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5. Ввести новый процесс: «Экстренная и плановая консультативная медицинская помощь» </a:t>
            </a:r>
          </a:p>
          <a:p>
            <a:pPr marL="0" lv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6. Разработать положение о наставничестве</a:t>
            </a:r>
          </a:p>
          <a:p>
            <a:pPr marL="0" lv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7. Актуализировать Политику в области качества: внести обязательства по выполнению всех нормативных документов</a:t>
            </a:r>
          </a:p>
          <a:p>
            <a:pPr marL="0" lv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8. Актуализировать стратегию на 5 лет: не выполнено будет внедрение трансплантологии, под вопросом внедрение методов РЧА. Добавить внедрение методов экстракорпоральной мембранной 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оксигенации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9. Разработать перспективный план (на 2021-2023) обновления медицинского оборудования больницы с расстановкой приоритетных задач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738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Предложения по улучшениям 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Принять действенные меры к увеличению количества среднего медицинского персонала. В 2019 году соотношение количества врач/медицинская сестра составил 1: 1,6. Рекомендуемое Министерством здравоохранения РФ 1:3. Привести данное соотношение в 2020 году не менее 1:2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Внедрить в процесс закупок следующие критерии: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точность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своевременность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выбор приоритетов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информирование о проведенных закупках (обратная связь)</a:t>
            </a:r>
          </a:p>
          <a:p>
            <a:pPr marL="0" lv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верификация закупленного товара: обратная связь с медицинским персоналом о качестве закупленного товара (система отзывов)</a:t>
            </a:r>
          </a:p>
          <a:p>
            <a:pPr marL="457200" lvl="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Внедрение штрих-кодирования в лаборатории </a:t>
            </a:r>
          </a:p>
          <a:p>
            <a:pPr marL="457200" lvl="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 Тиражирование методов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Безведерной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уборки» на другие отделения больницы</a:t>
            </a:r>
          </a:p>
          <a:p>
            <a:pPr marL="457200" lvl="0" indent="-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14. Освоение методов экстракорпоральной мембранной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оксигенации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342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833214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Картинки по запросу &quot;рисунок качество оказания медицинской помощи&quot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831" b="19831"/>
          <a:stretch>
            <a:fillRect/>
          </a:stretch>
        </p:blipFill>
        <p:spPr bwMode="auto">
          <a:xfrm>
            <a:off x="1547664" y="195486"/>
            <a:ext cx="74394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Оценка Политики в области качества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4.Создаем благоприятные условия для пациентов, в том числе с ограниченными возможностями, соблюдаем принципы бережливого производства</a:t>
            </a:r>
          </a:p>
          <a:p>
            <a:pPr algn="just"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5.Осуществляем кадровую политику путем привлечения квалифицированных кадров с непрерывным повышением их профессионального уровня, формированием деловой культуры. Обеспечиваем  вовлечение  сотрудников в деятельность по улучшению системы качества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6.Проводим непрерывную работу с партнерами по вопросам обеспечения учреждения качественным медицинским оборудованием, лекарственными  препаратами, медицинскими изделиями.</a:t>
            </a:r>
          </a:p>
          <a:p>
            <a:pPr algn="just"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899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Оценка Политики в области качества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None/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во главе с Главным врачом несет ответственность за разработку, внедрение, результативное функционирование и постоянное совершенствование системы менеджмента качества, принимая следующие обязательства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1.Строго придерживаться  Политики в области качества и не принимать никаких решений и действий, противоречащих этой Политике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2.Обеспечивать развитие  системы  менеджмента качества соответствующими ресурсами</a:t>
            </a:r>
          </a:p>
          <a:p>
            <a:pPr>
              <a:buFont typeface="Arial" pitchFamily="34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3.Ежегодно  проводить анализ политики и целей на предмет их  актуальности</a:t>
            </a:r>
          </a:p>
          <a:p>
            <a:pPr algn="just">
              <a:buFont typeface="Arial" pitchFamily="34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047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Оценка Политики в области качества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Предложение по актуализации политики в области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качества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внести обязательства по выполнению всех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действующих нормативных актов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772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Анализ СМК со стороны руководства </a:t>
            </a:r>
            <a:endParaRPr lang="ru-RU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279832" cy="3747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утвержденной стратегии на 2017 – 2022 гг. на 2019 год было запланировано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новых методов высокотехнологичной медицинской помощи: реконструкция клапанов сердца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Данная цель выполнена: в 2019 году выполнено  –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операций по реконструкции клапанов сердца.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624"/>
            <a:ext cx="1277549" cy="1111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5056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3506</Words>
  <Application>Microsoft Office PowerPoint</Application>
  <PresentationFormat>Экран (16:9)</PresentationFormat>
  <Paragraphs>446</Paragraphs>
  <Slides>54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Обычная</vt:lpstr>
      <vt:lpstr>     </vt:lpstr>
      <vt:lpstr>Выполнение плановых показателей</vt:lpstr>
      <vt:lpstr>     Оценка Политики в области качества </vt:lpstr>
      <vt:lpstr>     Оценка Политики в области качества (продолжение) </vt:lpstr>
      <vt:lpstr>     Оценка Политики в области качества (продолжение) </vt:lpstr>
      <vt:lpstr>     Оценка Политики в области качества (продолжение) </vt:lpstr>
      <vt:lpstr>     Оценка Политики в области качества (продолжение) </vt:lpstr>
      <vt:lpstr>     Оценка Политики в области качества (продолжение) </vt:lpstr>
      <vt:lpstr>     Анализ СМК со стороны руководства </vt:lpstr>
      <vt:lpstr>     Анализ выполнения целей в области качества</vt:lpstr>
      <vt:lpstr>     Анализ выполнения целей в области качества</vt:lpstr>
      <vt:lpstr>     Анализ СМК  </vt:lpstr>
      <vt:lpstr>     Анализ качества оказания медицинской помощи </vt:lpstr>
      <vt:lpstr>     Анализ качества оказания медицинской помощи</vt:lpstr>
      <vt:lpstr>Анализ финансовых санкций</vt:lpstr>
      <vt:lpstr>     Анализ финансовых санкций (продолжение)</vt:lpstr>
      <vt:lpstr>     Анализ финансовых санкций (продолжение)</vt:lpstr>
      <vt:lpstr>     Анализ финансовых санкций (продолжение)</vt:lpstr>
      <vt:lpstr>                    Анализ нежелательных событий</vt:lpstr>
      <vt:lpstr>               Анализ нежелательных событий</vt:lpstr>
      <vt:lpstr>               Анализ нежелательных событий</vt:lpstr>
      <vt:lpstr>               Анализ нежелательных событий  (продолжение)</vt:lpstr>
      <vt:lpstr>               Анализ нежелательных событий (продолжение)</vt:lpstr>
      <vt:lpstr>               Анализ нежелательных событий (продолжение)</vt:lpstr>
      <vt:lpstr>     Управление рисками </vt:lpstr>
      <vt:lpstr>     Управление рисками (продолжение) </vt:lpstr>
      <vt:lpstr>               Анализ жалоб и обращений пациентов</vt:lpstr>
      <vt:lpstr>               Анализ жалоб и обращений пациентов</vt:lpstr>
      <vt:lpstr>               Анализ жалоб и обращений пациентов</vt:lpstr>
      <vt:lpstr>Анализ жалоб </vt:lpstr>
      <vt:lpstr>Анализ жалоб (продолжение)</vt:lpstr>
      <vt:lpstr>Анализ обращений (продолжение)</vt:lpstr>
      <vt:lpstr>     Анализ удовлетворенности пациентов</vt:lpstr>
      <vt:lpstr>            Анализ удовлетворенности пациентов</vt:lpstr>
      <vt:lpstr>            Анализ удовлетворенности пациентов</vt:lpstr>
      <vt:lpstr>     Предложения пациентов</vt:lpstr>
      <vt:lpstr>     Независимая оценка качества</vt:lpstr>
      <vt:lpstr>     Независимая оценка качества</vt:lpstr>
      <vt:lpstr>               Анализ внедрения «Бережливых технологий»</vt:lpstr>
      <vt:lpstr>               Анализ внедрения «Бережливых технологий»</vt:lpstr>
      <vt:lpstr>               Анализ внедрения «Бережливых технологий»</vt:lpstr>
      <vt:lpstr>               Анализ внедрения «Бережливых технологий»</vt:lpstr>
      <vt:lpstr>     Анализ внутреннего аудита</vt:lpstr>
      <vt:lpstr>Анализ внутреннего аудита (продолжение)</vt:lpstr>
      <vt:lpstr>     Выводы</vt:lpstr>
      <vt:lpstr>     Выводы (продолжение)</vt:lpstr>
      <vt:lpstr>     Выводы (продолжение)</vt:lpstr>
      <vt:lpstr>     Выводы (продолжение)</vt:lpstr>
      <vt:lpstr>     Выводы (продолжение)</vt:lpstr>
      <vt:lpstr>     Выводы (продолжение)</vt:lpstr>
      <vt:lpstr>     Предложения по улучшениям</vt:lpstr>
      <vt:lpstr>     Предложения по улучшениям (продолжение)</vt:lpstr>
      <vt:lpstr>     Предложения по улучшениям (продолжение)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2018-05-23T19:44:59Z</dcterms:created>
  <dcterms:modified xsi:type="dcterms:W3CDTF">2020-03-05T04:49:40Z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